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599"/>
            <a:ext cx="8001000" cy="1847851"/>
          </a:xfrm>
        </p:spPr>
        <p:txBody>
          <a:bodyPr>
            <a:normAutofit/>
          </a:bodyPr>
          <a:lstStyle/>
          <a:p>
            <a:pPr rtl="1"/>
            <a:r>
              <a:rPr lang="ar-EG" b="1" dirty="0" smtClean="0">
                <a:solidFill>
                  <a:srgbClr val="FF0000"/>
                </a:solidFill>
              </a:rPr>
              <a:t>مادة النقد الفني في الصحافة</a:t>
            </a:r>
            <a:r>
              <a:rPr lang="ar-EG" b="1" dirty="0" smtClean="0"/>
              <a:t/>
            </a:r>
            <a:br>
              <a:rPr lang="ar-EG" b="1" dirty="0" smtClean="0"/>
            </a:br>
            <a:r>
              <a:rPr lang="ar-EG" b="1" dirty="0" smtClean="0"/>
              <a:t>أ.د عبد الله زلطة</a:t>
            </a:r>
            <a:endParaRPr lang="ar-EG" b="1" dirty="0"/>
          </a:p>
        </p:txBody>
      </p:sp>
      <p:sp>
        <p:nvSpPr>
          <p:cNvPr id="3" name="Subtitle 2"/>
          <p:cNvSpPr>
            <a:spLocks noGrp="1"/>
          </p:cNvSpPr>
          <p:nvPr>
            <p:ph type="subTitle" idx="1"/>
          </p:nvPr>
        </p:nvSpPr>
        <p:spPr/>
        <p:txBody>
          <a:bodyPr/>
          <a:lstStyle/>
          <a:p>
            <a:r>
              <a:rPr lang="ar-EG" sz="4800" b="1" smtClean="0">
                <a:solidFill>
                  <a:srgbClr val="FF0000"/>
                </a:solidFill>
              </a:rPr>
              <a:t>نشأة </a:t>
            </a:r>
            <a:r>
              <a:rPr lang="ar-EG" sz="4800" b="1" dirty="0" smtClean="0">
                <a:solidFill>
                  <a:srgbClr val="FF0000"/>
                </a:solidFill>
              </a:rPr>
              <a:t>الصحافة الفنية في مصر</a:t>
            </a:r>
            <a:endParaRPr lang="ar-EG" sz="4800" b="1" dirty="0">
              <a:solidFill>
                <a:srgbClr val="FF0000"/>
              </a:solidFill>
            </a:endParaRPr>
          </a:p>
        </p:txBody>
      </p:sp>
      <p:sp>
        <p:nvSpPr>
          <p:cNvPr id="4" name="TextBox 3"/>
          <p:cNvSpPr txBox="1"/>
          <p:nvPr/>
        </p:nvSpPr>
        <p:spPr>
          <a:xfrm>
            <a:off x="6781800" y="457200"/>
            <a:ext cx="2057400" cy="923330"/>
          </a:xfrm>
          <a:prstGeom prst="rect">
            <a:avLst/>
          </a:prstGeom>
          <a:noFill/>
        </p:spPr>
        <p:txBody>
          <a:bodyPr wrap="square" rtlCol="1">
            <a:spAutoFit/>
          </a:bodyPr>
          <a:lstStyle/>
          <a:p>
            <a:pPr algn="r" rtl="1"/>
            <a:r>
              <a:rPr lang="ar-EG" b="1" dirty="0">
                <a:solidFill>
                  <a:srgbClr val="FF0000"/>
                </a:solidFill>
              </a:rPr>
              <a:t>جامعة بنها</a:t>
            </a:r>
            <a:br>
              <a:rPr lang="ar-EG" b="1" dirty="0">
                <a:solidFill>
                  <a:srgbClr val="FF0000"/>
                </a:solidFill>
              </a:rPr>
            </a:br>
            <a:r>
              <a:rPr lang="ar-EG" b="1" dirty="0">
                <a:solidFill>
                  <a:srgbClr val="FF0000"/>
                </a:solidFill>
              </a:rPr>
              <a:t>كلية الاداب</a:t>
            </a:r>
            <a:br>
              <a:rPr lang="ar-EG" b="1" dirty="0">
                <a:solidFill>
                  <a:srgbClr val="FF0000"/>
                </a:solidFill>
              </a:rPr>
            </a:br>
            <a:r>
              <a:rPr lang="ar-EG" b="1" dirty="0">
                <a:solidFill>
                  <a:srgbClr val="FF0000"/>
                </a:solidFill>
              </a:rPr>
              <a:t>قسم الإعلام</a:t>
            </a:r>
            <a:endParaRPr lang="ar-EG" dirty="0"/>
          </a:p>
        </p:txBody>
      </p:sp>
    </p:spTree>
    <p:extLst>
      <p:ext uri="{BB962C8B-B14F-4D97-AF65-F5344CB8AC3E}">
        <p14:creationId xmlns:p14="http://schemas.microsoft.com/office/powerpoint/2010/main" val="106844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0000"/>
                </a:solidFill>
              </a:rPr>
              <a:t>أولا: المجلات السينمائية المتخصصة</a:t>
            </a:r>
            <a:endParaRPr lang="ar-EG" b="1" dirty="0">
              <a:solidFill>
                <a:srgbClr val="FF0000"/>
              </a:solidFill>
            </a:endParaRPr>
          </a:p>
        </p:txBody>
      </p:sp>
      <p:sp>
        <p:nvSpPr>
          <p:cNvPr id="3" name="Content Placeholder 2"/>
          <p:cNvSpPr>
            <a:spLocks noGrp="1"/>
          </p:cNvSpPr>
          <p:nvPr>
            <p:ph idx="1"/>
          </p:nvPr>
        </p:nvSpPr>
        <p:spPr/>
        <p:txBody>
          <a:bodyPr/>
          <a:lstStyle/>
          <a:p>
            <a:pPr marL="3657600" lvl="8" indent="0" algn="r">
              <a:buNone/>
            </a:pPr>
            <a:endParaRPr lang="en-US" dirty="0" smtClean="0"/>
          </a:p>
          <a:p>
            <a:pPr marL="3657600" lvl="8" indent="0" algn="r">
              <a:buNone/>
            </a:pPr>
            <a:r>
              <a:rPr lang="en-US" dirty="0" smtClean="0"/>
              <a:t>  </a:t>
            </a:r>
            <a:r>
              <a:rPr lang="en-US" sz="3600" b="1" dirty="0" smtClean="0">
                <a:solidFill>
                  <a:srgbClr val="FF0000"/>
                </a:solidFill>
              </a:rPr>
              <a:t> </a:t>
            </a:r>
            <a:r>
              <a:rPr lang="ar-EG" sz="3600" b="1" dirty="0" smtClean="0">
                <a:solidFill>
                  <a:srgbClr val="FF0000"/>
                </a:solidFill>
              </a:rPr>
              <a:t>مجلة الصور المتحركة:</a:t>
            </a:r>
          </a:p>
          <a:p>
            <a:pPr marL="0" indent="0" algn="r" rtl="1">
              <a:buNone/>
            </a:pPr>
            <a:r>
              <a:rPr lang="ar-EG" dirty="0" smtClean="0"/>
              <a:t>صدر عددها الأول يوم الخميس 10 مايو 1923 كأول مجلة عربية فنية سينمائية متخصصة في مصر والعالم العربي، ورغم ما لعبته المجلة من دور كبير في الحركة الفنية والثقافة السينمائية في ذلك الوقت إلا أنها عانت من صعوبات مادية أدت إلى اختفائها من الساحتين الصحفية والفنية.</a:t>
            </a:r>
          </a:p>
          <a:p>
            <a:pPr marL="0" indent="0" algn="r" rtl="1">
              <a:buNone/>
            </a:pPr>
            <a:endParaRPr lang="ar-EG" dirty="0"/>
          </a:p>
          <a:p>
            <a:pPr marL="0" indent="0" algn="r" rtl="1">
              <a:buNone/>
            </a:pPr>
            <a:endParaRPr lang="ar-EG" dirty="0" smtClean="0"/>
          </a:p>
          <a:p>
            <a:pPr marL="0" indent="0" algn="r" rtl="1">
              <a:buNone/>
            </a:pPr>
            <a:endParaRPr lang="ar-EG" dirty="0"/>
          </a:p>
        </p:txBody>
      </p:sp>
    </p:spTree>
    <p:extLst>
      <p:ext uri="{BB962C8B-B14F-4D97-AF65-F5344CB8AC3E}">
        <p14:creationId xmlns:p14="http://schemas.microsoft.com/office/powerpoint/2010/main" val="157944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r" rtl="1"/>
            <a:r>
              <a:rPr lang="ar-EG" b="1" dirty="0" smtClean="0">
                <a:solidFill>
                  <a:srgbClr val="FF0000"/>
                </a:solidFill>
              </a:rPr>
              <a:t>مجلة معرض السينما:</a:t>
            </a:r>
          </a:p>
          <a:p>
            <a:pPr marL="0" indent="0" algn="r" rtl="1">
              <a:buNone/>
            </a:pPr>
            <a:r>
              <a:rPr lang="ar-EG" dirty="0" smtClean="0"/>
              <a:t>صدر عددها الأول في 17 ديسمبر 1924 بالأسكندرية، وكان صاحبها ومديرها المسؤول محمد عبد اللطيف ورئيس تحريرها عبد القادر بركة.</a:t>
            </a:r>
          </a:p>
          <a:p>
            <a:pPr marL="0" indent="0" algn="r" rtl="1">
              <a:buNone/>
            </a:pPr>
            <a:endParaRPr lang="ar-EG" dirty="0" smtClean="0"/>
          </a:p>
          <a:p>
            <a:pPr marL="0" indent="0" algn="r" rtl="1">
              <a:buNone/>
            </a:pPr>
            <a:r>
              <a:rPr lang="ar-EG" dirty="0" smtClean="0"/>
              <a:t>ويقول المؤرخون لتلك المجلة إن القائمين عليها صاروا على درب مجلة الصور المتحركة فكادت تكون تقريبا نسخة طبق الأصل منها، وقد صدر منها ثلاثة أعداد فقط.</a:t>
            </a:r>
          </a:p>
          <a:p>
            <a:pPr marL="0" indent="0" algn="r" rtl="1">
              <a:buNone/>
            </a:pPr>
            <a:endParaRPr lang="ar-EG" dirty="0" smtClean="0"/>
          </a:p>
          <a:p>
            <a:pPr marL="0" indent="0" algn="r" rtl="1">
              <a:buNone/>
            </a:pPr>
            <a:r>
              <a:rPr lang="ar-EG" dirty="0" smtClean="0"/>
              <a:t>وفي عام 1927 اتفق السيد حسن جمعة الذي كان يكتب في مجلة معرض السينما مع صديقة محمد عبد اللطيف على إنشاء شركة لتوزيع الأفلام بالأسكندرية أطلق عليها «الشركة الشرقية لأشرطة السينما».</a:t>
            </a:r>
            <a:endParaRPr lang="ar-EG" dirty="0"/>
          </a:p>
        </p:txBody>
      </p:sp>
    </p:spTree>
    <p:extLst>
      <p:ext uri="{BB962C8B-B14F-4D97-AF65-F5344CB8AC3E}">
        <p14:creationId xmlns:p14="http://schemas.microsoft.com/office/powerpoint/2010/main" val="101004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096000"/>
          </a:xfrm>
        </p:spPr>
        <p:txBody>
          <a:bodyPr>
            <a:normAutofit/>
          </a:bodyPr>
          <a:lstStyle/>
          <a:p>
            <a:pPr algn="r" rtl="1"/>
            <a:r>
              <a:rPr lang="ar-EG" b="1" dirty="0" smtClean="0">
                <a:solidFill>
                  <a:srgbClr val="FF0000"/>
                </a:solidFill>
              </a:rPr>
              <a:t>مجلة السينما: </a:t>
            </a:r>
          </a:p>
          <a:p>
            <a:pPr marL="0" indent="0" algn="r" rtl="1">
              <a:buNone/>
            </a:pPr>
            <a:r>
              <a:rPr lang="ar-EG" dirty="0" smtClean="0"/>
              <a:t>صدر عددها الأول يوم الأثنين أول يناير 1945 كمجلة أسبوعية فنية لصاحبها ورئيس تحريرها أحمد كامل، وتقع في 24 صفحة بسعر 3 قروش.</a:t>
            </a:r>
            <a:endParaRPr lang="ar-EG" dirty="0"/>
          </a:p>
          <a:p>
            <a:pPr marL="0" indent="0" algn="r" rtl="1">
              <a:buNone/>
            </a:pPr>
            <a:r>
              <a:rPr lang="ar-EG" dirty="0" smtClean="0"/>
              <a:t>وقد نشرت مجلة السينما في عددها الأول أن شركة الصحافة والتوزيع العمومية تتولى التوزيع في أنحاء المملكة المصرية، وقد شهدت مجلة السينما تغيرات وتطورات أثرت على ملامحها الأساسية، ولكن أكد رئيس التحرير أن السياسة التحريرية لمجلته ستبقى كما هي لن تتغير وهي «نشر الثقافة العربية بين أفراد الشعوب العربية وخلق ذوق فني عربي والدفاع عن صناعة السينما العربية.</a:t>
            </a:r>
            <a:endParaRPr lang="ar-EG" dirty="0"/>
          </a:p>
        </p:txBody>
      </p:sp>
    </p:spTree>
    <p:extLst>
      <p:ext uri="{BB962C8B-B14F-4D97-AF65-F5344CB8AC3E}">
        <p14:creationId xmlns:p14="http://schemas.microsoft.com/office/powerpoint/2010/main" val="422710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0000"/>
                </a:solidFill>
              </a:rPr>
              <a:t>ثانيا: المجلات المسرحية المتخصصة:</a:t>
            </a:r>
            <a:endParaRPr lang="ar-EG" b="1" dirty="0">
              <a:solidFill>
                <a:srgbClr val="FF0000"/>
              </a:solidFill>
            </a:endParaRPr>
          </a:p>
        </p:txBody>
      </p:sp>
      <p:sp>
        <p:nvSpPr>
          <p:cNvPr id="3" name="Content Placeholder 2"/>
          <p:cNvSpPr>
            <a:spLocks noGrp="1"/>
          </p:cNvSpPr>
          <p:nvPr>
            <p:ph idx="1"/>
          </p:nvPr>
        </p:nvSpPr>
        <p:spPr/>
        <p:txBody>
          <a:bodyPr/>
          <a:lstStyle/>
          <a:p>
            <a:pPr algn="r" rtl="1"/>
            <a:r>
              <a:rPr lang="ar-EG" b="1" dirty="0" smtClean="0">
                <a:solidFill>
                  <a:srgbClr val="FF0000"/>
                </a:solidFill>
              </a:rPr>
              <a:t>مجلة التمثيل: </a:t>
            </a:r>
          </a:p>
          <a:p>
            <a:pPr marL="0" indent="0" algn="r" rtl="1">
              <a:buNone/>
            </a:pPr>
            <a:r>
              <a:rPr lang="ar-EG" dirty="0" smtClean="0"/>
              <a:t>صدر عددها الأول يوم الخميس 20 مارس 1924، كمجلة أسبوعية فنية مصورة وعدد صفحاتها 12 صفحة بسعر 5 مليمات.</a:t>
            </a:r>
          </a:p>
          <a:p>
            <a:pPr marL="0" indent="0" algn="r" rtl="1">
              <a:buNone/>
            </a:pPr>
            <a:r>
              <a:rPr lang="ar-EG" dirty="0" smtClean="0"/>
              <a:t>ونشرت في عددها الأول إهداء إلى الشيخ سلامة حجازي اعترافًا بفضله في الموسيقى والمسرح.</a:t>
            </a:r>
          </a:p>
          <a:p>
            <a:pPr marL="0" indent="0" algn="r" rtl="1">
              <a:buNone/>
            </a:pPr>
            <a:r>
              <a:rPr lang="ar-EG" dirty="0" smtClean="0"/>
              <a:t>وابتدءا من العدد الصادر نوفمبر 1924 غيرت المجلة موعد صدورها من الخميس إلى الأحد.</a:t>
            </a:r>
          </a:p>
          <a:p>
            <a:pPr marL="0" indent="0" algn="r" rtl="1">
              <a:buNone/>
            </a:pPr>
            <a:endParaRPr lang="ar-EG" dirty="0"/>
          </a:p>
        </p:txBody>
      </p:sp>
    </p:spTree>
    <p:extLst>
      <p:ext uri="{BB962C8B-B14F-4D97-AF65-F5344CB8AC3E}">
        <p14:creationId xmlns:p14="http://schemas.microsoft.com/office/powerpoint/2010/main" val="231216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lgn="r" rtl="1"/>
            <a:r>
              <a:rPr lang="ar-EG" b="1" dirty="0" smtClean="0">
                <a:solidFill>
                  <a:srgbClr val="FF0000"/>
                </a:solidFill>
              </a:rPr>
              <a:t>مجلة المسرح:</a:t>
            </a:r>
          </a:p>
          <a:p>
            <a:pPr marL="0" indent="0" algn="r" rtl="1">
              <a:buNone/>
            </a:pPr>
            <a:r>
              <a:rPr lang="ar-EG" dirty="0" smtClean="0"/>
              <a:t>صدر عددها الأول يوم الأثنين 1925، كمجلة فنية أسبوعية مصورة لصاحبها ورئيس تحريرها محمد عبد المجيد حلمي وقد حددت المجلة سياستها التحريرية منذ عددها الأول.</a:t>
            </a:r>
          </a:p>
          <a:p>
            <a:pPr marL="0" indent="0" algn="r" rtl="1">
              <a:buNone/>
            </a:pPr>
            <a:endParaRPr lang="ar-EG" dirty="0"/>
          </a:p>
          <a:p>
            <a:pPr algn="r" rtl="1"/>
            <a:r>
              <a:rPr lang="ar-EG" b="1" dirty="0" smtClean="0">
                <a:solidFill>
                  <a:srgbClr val="FF0000"/>
                </a:solidFill>
              </a:rPr>
              <a:t> مجلة الممثل:</a:t>
            </a:r>
          </a:p>
          <a:p>
            <a:pPr marL="0" indent="0" algn="r" rtl="1">
              <a:buNone/>
            </a:pPr>
            <a:r>
              <a:rPr lang="ar-EG" dirty="0" smtClean="0"/>
              <a:t>صدر عددها الأول يوم الخميس 1926 لصاحبها ومديرها علي حسن الشيخ، وحددت المجلة قيمة اشتراكها السنوي 60 قرش للجمهور، أما للممثليين فالاشتراك السنوي 4 قروش فقط فكانت شبه مجانية لهم.</a:t>
            </a:r>
            <a:endParaRPr lang="ar-EG" dirty="0"/>
          </a:p>
        </p:txBody>
      </p:sp>
    </p:spTree>
    <p:extLst>
      <p:ext uri="{BB962C8B-B14F-4D97-AF65-F5344CB8AC3E}">
        <p14:creationId xmlns:p14="http://schemas.microsoft.com/office/powerpoint/2010/main" val="2903327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0000"/>
                </a:solidFill>
              </a:rPr>
              <a:t>ثالثا: المجلات الموسيقية المتخصصة:</a:t>
            </a:r>
            <a:endParaRPr lang="ar-EG" b="1" dirty="0">
              <a:solidFill>
                <a:srgbClr val="FF0000"/>
              </a:solidFill>
            </a:endParaRPr>
          </a:p>
        </p:txBody>
      </p:sp>
      <p:sp>
        <p:nvSpPr>
          <p:cNvPr id="3" name="Content Placeholder 2"/>
          <p:cNvSpPr>
            <a:spLocks noGrp="1"/>
          </p:cNvSpPr>
          <p:nvPr>
            <p:ph idx="1"/>
          </p:nvPr>
        </p:nvSpPr>
        <p:spPr/>
        <p:txBody>
          <a:bodyPr/>
          <a:lstStyle/>
          <a:p>
            <a:pPr algn="r" rtl="1"/>
            <a:r>
              <a:rPr lang="ar-EG" b="1" dirty="0" smtClean="0">
                <a:solidFill>
                  <a:srgbClr val="FF0000"/>
                </a:solidFill>
              </a:rPr>
              <a:t>مجلة روضة البلابل: </a:t>
            </a:r>
            <a:r>
              <a:rPr lang="ar-EG" dirty="0" smtClean="0"/>
              <a:t>أول مجلة فنية متخصصة في مصر، وصدرت 1920.</a:t>
            </a:r>
          </a:p>
          <a:p>
            <a:pPr algn="r" rtl="1"/>
            <a:r>
              <a:rPr lang="ar-EG" b="1" dirty="0" smtClean="0">
                <a:solidFill>
                  <a:srgbClr val="FF0000"/>
                </a:solidFill>
              </a:rPr>
              <a:t>مجلة الموسيقى:</a:t>
            </a:r>
            <a:r>
              <a:rPr lang="ar-EG" dirty="0" smtClean="0"/>
              <a:t> صدر عددها الأول 1935 ناطقة بلسان المعهد الملكي للموسيقى العربية.</a:t>
            </a:r>
          </a:p>
          <a:p>
            <a:pPr algn="r" rtl="1"/>
            <a:r>
              <a:rPr lang="ar-EG" b="1" dirty="0" smtClean="0">
                <a:solidFill>
                  <a:srgbClr val="FF0000"/>
                </a:solidFill>
              </a:rPr>
              <a:t>المجلة الموسيقية: </a:t>
            </a:r>
            <a:r>
              <a:rPr lang="ar-EG" dirty="0" smtClean="0"/>
              <a:t>صدر عددها الأول 1936، كمجلة أسبوعية تصدر نصف شهريًا وتقع في 56 صفحة.</a:t>
            </a:r>
          </a:p>
          <a:p>
            <a:pPr algn="r" rtl="1"/>
            <a:r>
              <a:rPr lang="ar-EG" b="1" dirty="0" smtClean="0">
                <a:solidFill>
                  <a:srgbClr val="FF0000"/>
                </a:solidFill>
              </a:rPr>
              <a:t>مجلة الموسيقى والمسرح: </a:t>
            </a:r>
            <a:r>
              <a:rPr lang="ar-EG" dirty="0" smtClean="0"/>
              <a:t>صدر عددها الأول 1947 كمجلة أسبوعية تصدر شهريًا موقتًا وتقع في 42 صفحة.</a:t>
            </a:r>
            <a:endParaRPr lang="ar-EG" dirty="0"/>
          </a:p>
        </p:txBody>
      </p:sp>
    </p:spTree>
    <p:extLst>
      <p:ext uri="{BB962C8B-B14F-4D97-AF65-F5344CB8AC3E}">
        <p14:creationId xmlns:p14="http://schemas.microsoft.com/office/powerpoint/2010/main" val="217389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solidFill>
                  <a:srgbClr val="FF0000"/>
                </a:solidFill>
              </a:rPr>
              <a:t>نشأة الصحافة الفنية العامة</a:t>
            </a:r>
            <a:endParaRPr lang="ar-EG" b="1" dirty="0">
              <a:solidFill>
                <a:srgbClr val="FF0000"/>
              </a:solidFill>
            </a:endParaRPr>
          </a:p>
        </p:txBody>
      </p:sp>
      <p:sp>
        <p:nvSpPr>
          <p:cNvPr id="3" name="Content Placeholder 2"/>
          <p:cNvSpPr>
            <a:spLocks noGrp="1"/>
          </p:cNvSpPr>
          <p:nvPr>
            <p:ph idx="1"/>
          </p:nvPr>
        </p:nvSpPr>
        <p:spPr/>
        <p:txBody>
          <a:bodyPr/>
          <a:lstStyle/>
          <a:p>
            <a:pPr algn="r" rtl="1"/>
            <a:r>
              <a:rPr lang="ar-EG" b="1" dirty="0" smtClean="0">
                <a:solidFill>
                  <a:srgbClr val="FF0000"/>
                </a:solidFill>
              </a:rPr>
              <a:t>مجلة روز اليوسف: </a:t>
            </a:r>
            <a:r>
              <a:rPr lang="ar-EG" dirty="0" smtClean="0"/>
              <a:t>صدر عددها الأول 1925 لصاحبتها السيدة فاطمة اليوسف، ورئيس تحريرها محمد التابعي.</a:t>
            </a:r>
          </a:p>
          <a:p>
            <a:pPr algn="r" rtl="1"/>
            <a:r>
              <a:rPr lang="ar-EG" b="1" dirty="0" smtClean="0">
                <a:solidFill>
                  <a:srgbClr val="FF0000"/>
                </a:solidFill>
              </a:rPr>
              <a:t>مجلة الملاهي المصورة: </a:t>
            </a:r>
            <a:r>
              <a:rPr lang="ar-EG" dirty="0" smtClean="0"/>
              <a:t>صدر عددها الأول 1931، كمجلة أسبوعية فنية لصاخبها محمد فائق الجوهري.</a:t>
            </a:r>
          </a:p>
          <a:p>
            <a:pPr algn="r" rtl="1"/>
            <a:r>
              <a:rPr lang="ar-EG" b="1" dirty="0" smtClean="0">
                <a:solidFill>
                  <a:srgbClr val="FF0000"/>
                </a:solidFill>
              </a:rPr>
              <a:t>مجلة الحسان: </a:t>
            </a:r>
            <a:r>
              <a:rPr lang="ar-EG" dirty="0" smtClean="0"/>
              <a:t>صدر عددها الأول في 22 سبتمبر 1925 لصاحبها فرج سليمان فؤاد.</a:t>
            </a:r>
          </a:p>
          <a:p>
            <a:pPr algn="r" rtl="1"/>
            <a:r>
              <a:rPr lang="ar-EG" b="1" dirty="0" smtClean="0">
                <a:solidFill>
                  <a:srgbClr val="FF0000"/>
                </a:solidFill>
              </a:rPr>
              <a:t>مجلة الشعاع: </a:t>
            </a:r>
            <a:r>
              <a:rPr lang="ar-EG" dirty="0" smtClean="0"/>
              <a:t>صدر عددها الأول 1938 كمجلة سياسية، وكان من أشهر كتابها السيد حسن جمعة.</a:t>
            </a:r>
            <a:endParaRPr lang="ar-EG" dirty="0"/>
          </a:p>
        </p:txBody>
      </p:sp>
    </p:spTree>
    <p:extLst>
      <p:ext uri="{BB962C8B-B14F-4D97-AF65-F5344CB8AC3E}">
        <p14:creationId xmlns:p14="http://schemas.microsoft.com/office/powerpoint/2010/main" val="390042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r" rtl="1"/>
            <a:r>
              <a:rPr lang="ar-EG" b="1" dirty="0" smtClean="0">
                <a:solidFill>
                  <a:srgbClr val="FF0000"/>
                </a:solidFill>
              </a:rPr>
              <a:t>مجلة النجوم: </a:t>
            </a:r>
            <a:r>
              <a:rPr lang="ar-EG" dirty="0" smtClean="0"/>
              <a:t>يقول المؤرخون للصحافة الفنية أن هذه المجلة لم تصدر خالصة للفن من البداية، وقد ذكرت مجلة النجوم في عددها رقم 56 أنها مجلة فنية أسبوعية.</a:t>
            </a:r>
          </a:p>
          <a:p>
            <a:pPr algn="r" rtl="1"/>
            <a:r>
              <a:rPr lang="ar-EG" b="1" dirty="0" smtClean="0">
                <a:solidFill>
                  <a:srgbClr val="FF0000"/>
                </a:solidFill>
              </a:rPr>
              <a:t>مجلة الحقيقة: </a:t>
            </a:r>
            <a:r>
              <a:rPr lang="ar-EG" dirty="0" smtClean="0"/>
              <a:t>صدر عددها الأول 1946 كمجلة شهرية، وقد ذكرت المجلة في عددها الأول أنها مجلة الفن والجمال.</a:t>
            </a:r>
          </a:p>
          <a:p>
            <a:pPr algn="r" rtl="1"/>
            <a:r>
              <a:rPr lang="ar-EG" b="1" dirty="0" smtClean="0">
                <a:solidFill>
                  <a:srgbClr val="FF0000"/>
                </a:solidFill>
              </a:rPr>
              <a:t>مجلة دنيا الفن: </a:t>
            </a:r>
            <a:r>
              <a:rPr lang="ar-EG" dirty="0" smtClean="0"/>
              <a:t>صدر عددها الأول 1946 كمجلة أسبوعية فنية لصاحبها ورئيس تحريرها خليل عبد القادر.</a:t>
            </a:r>
          </a:p>
          <a:p>
            <a:pPr algn="r" rtl="1"/>
            <a:r>
              <a:rPr lang="ar-EG" b="1" dirty="0" smtClean="0">
                <a:solidFill>
                  <a:srgbClr val="FF0000"/>
                </a:solidFill>
              </a:rPr>
              <a:t>مجلة الأستوديو: </a:t>
            </a:r>
            <a:r>
              <a:rPr lang="ar-EG" dirty="0" smtClean="0"/>
              <a:t>صدر عددها الأول 1947.</a:t>
            </a:r>
          </a:p>
          <a:p>
            <a:pPr algn="r" rtl="1"/>
            <a:r>
              <a:rPr lang="ar-EG" b="1" dirty="0" smtClean="0">
                <a:solidFill>
                  <a:srgbClr val="FF0000"/>
                </a:solidFill>
              </a:rPr>
              <a:t>مجلة الكواكب: </a:t>
            </a:r>
            <a:r>
              <a:rPr lang="ar-EG" dirty="0" smtClean="0"/>
              <a:t>صدرت كملحق فني لمجلة المصور بتاريخ 1932.</a:t>
            </a:r>
          </a:p>
          <a:p>
            <a:pPr algn="r" rtl="1"/>
            <a:r>
              <a:rPr lang="ar-EG" b="1" dirty="0" smtClean="0">
                <a:solidFill>
                  <a:srgbClr val="FF0000"/>
                </a:solidFill>
              </a:rPr>
              <a:t>مجلة الفن: </a:t>
            </a:r>
            <a:r>
              <a:rPr lang="ar-EG" dirty="0" smtClean="0"/>
              <a:t>صدر عددها الأول 1950 كمجلة أسبوعية فنية مصورة</a:t>
            </a:r>
          </a:p>
          <a:p>
            <a:pPr algn="r" rtl="1"/>
            <a:r>
              <a:rPr lang="ar-EG" b="1" dirty="0" smtClean="0">
                <a:solidFill>
                  <a:srgbClr val="FF0000"/>
                </a:solidFill>
              </a:rPr>
              <a:t>مجلة أخبار النجوم: </a:t>
            </a:r>
            <a:r>
              <a:rPr lang="ar-EG" dirty="0" smtClean="0"/>
              <a:t>صدر عددها الأول 1992 عن مؤسسة أخبار اليوم.</a:t>
            </a:r>
            <a:endParaRPr lang="ar-EG" dirty="0"/>
          </a:p>
        </p:txBody>
      </p:sp>
    </p:spTree>
    <p:extLst>
      <p:ext uri="{BB962C8B-B14F-4D97-AF65-F5344CB8AC3E}">
        <p14:creationId xmlns:p14="http://schemas.microsoft.com/office/powerpoint/2010/main" val="2184102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628</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مادة النقد الفني في الصحافة أ.د عبد الله زلطة</vt:lpstr>
      <vt:lpstr>أولا: المجلات السينمائية المتخصصة</vt:lpstr>
      <vt:lpstr>PowerPoint Presentation</vt:lpstr>
      <vt:lpstr>PowerPoint Presentation</vt:lpstr>
      <vt:lpstr>ثانيا: المجلات المسرحية المتخصصة:</vt:lpstr>
      <vt:lpstr>PowerPoint Presentation</vt:lpstr>
      <vt:lpstr>ثالثا: المجلات الموسيقية المتخصصة:</vt:lpstr>
      <vt:lpstr>نشأة الصحافة الفنية العامة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النقد الفني في الصحافة أ.د عبد الله زلطة</dc:title>
  <dc:creator>ok</dc:creator>
  <cp:lastModifiedBy>Dr.Mohsen</cp:lastModifiedBy>
  <cp:revision>9</cp:revision>
  <dcterms:created xsi:type="dcterms:W3CDTF">2006-08-16T00:00:00Z</dcterms:created>
  <dcterms:modified xsi:type="dcterms:W3CDTF">2020-03-18T21:30:48Z</dcterms:modified>
</cp:coreProperties>
</file>